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embeddedFontLst>
    <p:embeddedFont>
      <p:font typeface="Prata" panose="020B0604020202020204" charset="-5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aleway" panose="020B0604020202020204" charset="-52"/>
      <p:regular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5" autoAdjust="0"/>
    <p:restoredTop sz="94610" autoAdjust="0"/>
  </p:normalViewPr>
  <p:slideViewPr>
    <p:cSldViewPr snapToGrid="0" snapToObjects="1">
      <p:cViewPr>
        <p:scale>
          <a:sx n="75" d="100"/>
          <a:sy n="75" d="100"/>
        </p:scale>
        <p:origin x="-1344" y="-65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ACC76-B4CE-4D5D-990C-B0E7D9BF2750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C7CE6-F9F1-492C-BBB8-E01860070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31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1A2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4" Type="http://schemas.openxmlformats.org/officeDocument/2006/relationships/image" Target="../media/image-4-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19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NETFLIX USER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1" y="4049673"/>
            <a:ext cx="594991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2500 пользователей · 2 года наблюдений · 338 тыс. $ выручки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1" y="5211842"/>
            <a:ext cx="70294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Комплексный анализ пользовательской базы и монетизации | Data Analyst Portfolio | 2025</a:t>
            </a:r>
            <a:endParaRPr lang="en-US" sz="1750" dirty="0"/>
          </a:p>
        </p:txBody>
      </p:sp>
      <p:sp>
        <p:nvSpPr>
          <p:cNvPr id="6" name="Text 12"/>
          <p:cNvSpPr/>
          <p:nvPr/>
        </p:nvSpPr>
        <p:spPr>
          <a:xfrm>
            <a:off x="6280190" y="6997701"/>
            <a:ext cx="8350210" cy="1206500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50"/>
              </a:lnSpc>
              <a:buNone/>
            </a:pPr>
            <a:r>
              <a:rPr lang="ru-RU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Raleway" panose="020B0604020202020204" charset="-52"/>
              </a:rPr>
              <a:t>Исследование выполнил  ДРОБЕНЮК Г.Н. </a:t>
            </a:r>
          </a:p>
          <a:p>
            <a:pPr marL="0" indent="0">
              <a:lnSpc>
                <a:spcPts val="2550"/>
              </a:lnSpc>
              <a:buNone/>
            </a:pPr>
            <a:r>
              <a:rPr lang="ru-RU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Raleway" panose="020B0604020202020204" charset="-52"/>
              </a:rPr>
              <a:t>в рамках  курса по анализу данных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  <a:latin typeface="Raleway" panose="020B0604020202020204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450" y="483592"/>
            <a:ext cx="6433185" cy="431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Возраст vs Выручка: главный инсайт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2950" y="1361123"/>
            <a:ext cx="2560796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Молодые платят больше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42950" y="1843802"/>
            <a:ext cx="5945029" cy="172403"/>
          </a:xfrm>
          <a:prstGeom prst="roundRect">
            <a:avLst>
              <a:gd name="adj" fmla="val 12005"/>
            </a:avLst>
          </a:prstGeom>
          <a:solidFill>
            <a:srgbClr val="29394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843802"/>
            <a:ext cx="1902381" cy="1724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791444" y="1843802"/>
            <a:ext cx="355521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32%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42950" y="2188607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26-30 лет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42950" y="2542103"/>
            <a:ext cx="640401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Premium-подписок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742950" y="3107650"/>
            <a:ext cx="5940028" cy="172403"/>
          </a:xfrm>
          <a:prstGeom prst="roundRect">
            <a:avLst>
              <a:gd name="adj" fmla="val 12005"/>
            </a:avLst>
          </a:prstGeom>
          <a:solidFill>
            <a:srgbClr val="29394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3107650"/>
            <a:ext cx="1722596" cy="17240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786443" y="3107650"/>
            <a:ext cx="360521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29%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742950" y="3452455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31-40 лет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42950" y="3805952"/>
            <a:ext cx="640401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Premium-подписок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742950" y="4371499"/>
            <a:ext cx="5965627" cy="172403"/>
          </a:xfrm>
          <a:prstGeom prst="roundRect">
            <a:avLst>
              <a:gd name="adj" fmla="val 12005"/>
            </a:avLst>
          </a:prstGeom>
          <a:solidFill>
            <a:srgbClr val="29394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4371499"/>
            <a:ext cx="1610678" cy="17240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812042" y="4371499"/>
            <a:ext cx="334923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27%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742950" y="4716304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41-50 лет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742950" y="5069800"/>
            <a:ext cx="640401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Premium-подписок</a:t>
            </a:r>
            <a:endParaRPr lang="en-US" sz="1050" dirty="0"/>
          </a:p>
        </p:txBody>
      </p:sp>
      <p:sp>
        <p:nvSpPr>
          <p:cNvPr id="19" name="Shape 14"/>
          <p:cNvSpPr/>
          <p:nvPr/>
        </p:nvSpPr>
        <p:spPr>
          <a:xfrm>
            <a:off x="742950" y="5635347"/>
            <a:ext cx="5950982" cy="172403"/>
          </a:xfrm>
          <a:prstGeom prst="roundRect">
            <a:avLst>
              <a:gd name="adj" fmla="val 12005"/>
            </a:avLst>
          </a:prstGeom>
          <a:solidFill>
            <a:srgbClr val="29394E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5635347"/>
            <a:ext cx="1428155" cy="17240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797397" y="5635347"/>
            <a:ext cx="349568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24%</a:t>
            </a:r>
            <a:endParaRPr lang="en-US" sz="1350" dirty="0"/>
          </a:p>
        </p:txBody>
      </p:sp>
      <p:sp>
        <p:nvSpPr>
          <p:cNvPr id="22" name="Text 16"/>
          <p:cNvSpPr/>
          <p:nvPr/>
        </p:nvSpPr>
        <p:spPr>
          <a:xfrm>
            <a:off x="742950" y="5980152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51+ лет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742950" y="6333649"/>
            <a:ext cx="640401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Premium-подписок</a:t>
            </a:r>
            <a:endParaRPr lang="en-US" sz="1050" dirty="0"/>
          </a:p>
        </p:txBody>
      </p:sp>
      <p:sp>
        <p:nvSpPr>
          <p:cNvPr id="24" name="Text 18"/>
          <p:cNvSpPr/>
          <p:nvPr/>
        </p:nvSpPr>
        <p:spPr>
          <a:xfrm>
            <a:off x="7541855" y="1361123"/>
            <a:ext cx="349162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Французы — чемпионы Premium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7491055" y="1774865"/>
            <a:ext cx="6404015" cy="880467"/>
          </a:xfrm>
          <a:prstGeom prst="roundRect">
            <a:avLst>
              <a:gd name="adj" fmla="val 2351"/>
            </a:avLst>
          </a:prstGeom>
          <a:solidFill>
            <a:srgbClr val="0A1A2F"/>
          </a:solidFill>
          <a:ln w="15240">
            <a:solidFill>
              <a:srgbClr val="425267"/>
            </a:solidFill>
            <a:prstDash val="solid"/>
          </a:ln>
        </p:spPr>
      </p:sp>
      <p:sp>
        <p:nvSpPr>
          <p:cNvPr id="26" name="Text 20"/>
          <p:cNvSpPr/>
          <p:nvPr/>
        </p:nvSpPr>
        <p:spPr>
          <a:xfrm>
            <a:off x="7644170" y="1927979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🇫🇷</a:t>
            </a: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Франция</a:t>
            </a:r>
            <a:endParaRPr lang="en-US" sz="1350" dirty="0"/>
          </a:p>
        </p:txBody>
      </p:sp>
      <p:sp>
        <p:nvSpPr>
          <p:cNvPr id="27" name="Text 21"/>
          <p:cNvSpPr/>
          <p:nvPr/>
        </p:nvSpPr>
        <p:spPr>
          <a:xfrm>
            <a:off x="7644170" y="2281476"/>
            <a:ext cx="6097786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61% Premium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— абсолютный лидер по дорогим тарифам</a:t>
            </a:r>
            <a:endParaRPr lang="en-US" sz="1050" dirty="0"/>
          </a:p>
        </p:txBody>
      </p:sp>
      <p:sp>
        <p:nvSpPr>
          <p:cNvPr id="28" name="Shape 22"/>
          <p:cNvSpPr/>
          <p:nvPr/>
        </p:nvSpPr>
        <p:spPr>
          <a:xfrm>
            <a:off x="7491055" y="2793206"/>
            <a:ext cx="6404015" cy="880467"/>
          </a:xfrm>
          <a:prstGeom prst="roundRect">
            <a:avLst>
              <a:gd name="adj" fmla="val 2351"/>
            </a:avLst>
          </a:prstGeom>
          <a:solidFill>
            <a:srgbClr val="0A1A2F"/>
          </a:solidFill>
          <a:ln w="15240">
            <a:solidFill>
              <a:srgbClr val="425267"/>
            </a:solidFill>
            <a:prstDash val="solid"/>
          </a:ln>
        </p:spPr>
      </p:sp>
      <p:sp>
        <p:nvSpPr>
          <p:cNvPr id="29" name="Text 23"/>
          <p:cNvSpPr/>
          <p:nvPr/>
        </p:nvSpPr>
        <p:spPr>
          <a:xfrm>
            <a:off x="7644170" y="2946321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🇮🇹</a:t>
            </a: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Италия</a:t>
            </a:r>
            <a:endParaRPr lang="en-US" sz="1350" dirty="0"/>
          </a:p>
        </p:txBody>
      </p:sp>
      <p:sp>
        <p:nvSpPr>
          <p:cNvPr id="30" name="Text 24"/>
          <p:cNvSpPr/>
          <p:nvPr/>
        </p:nvSpPr>
        <p:spPr>
          <a:xfrm>
            <a:off x="7644170" y="3299817"/>
            <a:ext cx="6097786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34% Premium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— высокая готовность платить</a:t>
            </a:r>
            <a:endParaRPr lang="en-US" sz="1050" dirty="0"/>
          </a:p>
        </p:txBody>
      </p:sp>
      <p:sp>
        <p:nvSpPr>
          <p:cNvPr id="31" name="Shape 25"/>
          <p:cNvSpPr/>
          <p:nvPr/>
        </p:nvSpPr>
        <p:spPr>
          <a:xfrm>
            <a:off x="7491055" y="3811548"/>
            <a:ext cx="6404015" cy="880467"/>
          </a:xfrm>
          <a:prstGeom prst="roundRect">
            <a:avLst>
              <a:gd name="adj" fmla="val 2351"/>
            </a:avLst>
          </a:prstGeom>
          <a:solidFill>
            <a:srgbClr val="0A1A2F"/>
          </a:solidFill>
          <a:ln w="15240">
            <a:solidFill>
              <a:srgbClr val="425267"/>
            </a:solidFill>
            <a:prstDash val="solid"/>
          </a:ln>
        </p:spPr>
      </p:sp>
      <p:sp>
        <p:nvSpPr>
          <p:cNvPr id="32" name="Text 26"/>
          <p:cNvSpPr/>
          <p:nvPr/>
        </p:nvSpPr>
        <p:spPr>
          <a:xfrm>
            <a:off x="7644170" y="3964662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🇪🇸</a:t>
            </a: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Испания</a:t>
            </a:r>
            <a:endParaRPr lang="en-US" sz="1350" dirty="0"/>
          </a:p>
        </p:txBody>
      </p:sp>
      <p:sp>
        <p:nvSpPr>
          <p:cNvPr id="33" name="Text 27"/>
          <p:cNvSpPr/>
          <p:nvPr/>
        </p:nvSpPr>
        <p:spPr>
          <a:xfrm>
            <a:off x="7644170" y="4318159"/>
            <a:ext cx="6097786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33% Premium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— третье место</a:t>
            </a:r>
            <a:endParaRPr lang="en-US" sz="1050" dirty="0"/>
          </a:p>
        </p:txBody>
      </p:sp>
      <p:sp>
        <p:nvSpPr>
          <p:cNvPr id="34" name="Shape 28"/>
          <p:cNvSpPr/>
          <p:nvPr/>
        </p:nvSpPr>
        <p:spPr>
          <a:xfrm>
            <a:off x="7491055" y="4829889"/>
            <a:ext cx="6404015" cy="880467"/>
          </a:xfrm>
          <a:prstGeom prst="roundRect">
            <a:avLst>
              <a:gd name="adj" fmla="val 2351"/>
            </a:avLst>
          </a:prstGeom>
          <a:solidFill>
            <a:srgbClr val="0A1A2F"/>
          </a:solidFill>
          <a:ln w="15240">
            <a:solidFill>
              <a:srgbClr val="425267"/>
            </a:solidFill>
            <a:prstDash val="solid"/>
          </a:ln>
        </p:spPr>
      </p:sp>
      <p:sp>
        <p:nvSpPr>
          <p:cNvPr id="35" name="Text 29"/>
          <p:cNvSpPr/>
          <p:nvPr/>
        </p:nvSpPr>
        <p:spPr>
          <a:xfrm>
            <a:off x="7644170" y="4983004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🇺🇸</a:t>
            </a: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США</a:t>
            </a:r>
            <a:endParaRPr lang="en-US" sz="1350" dirty="0"/>
          </a:p>
        </p:txBody>
      </p:sp>
      <p:sp>
        <p:nvSpPr>
          <p:cNvPr id="36" name="Text 30"/>
          <p:cNvSpPr/>
          <p:nvPr/>
        </p:nvSpPr>
        <p:spPr>
          <a:xfrm>
            <a:off x="7644170" y="5336500"/>
            <a:ext cx="6097786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27% Premium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— ниже европейских рынков</a:t>
            </a:r>
            <a:endParaRPr lang="en-US" sz="1050" dirty="0"/>
          </a:p>
        </p:txBody>
      </p:sp>
      <p:sp>
        <p:nvSpPr>
          <p:cNvPr id="37" name="Shape 31"/>
          <p:cNvSpPr/>
          <p:nvPr/>
        </p:nvSpPr>
        <p:spPr>
          <a:xfrm>
            <a:off x="742950" y="6933573"/>
            <a:ext cx="13144500" cy="24765"/>
          </a:xfrm>
          <a:prstGeom prst="rect">
            <a:avLst/>
          </a:prstGeom>
          <a:solidFill>
            <a:srgbClr val="CFCBBF">
              <a:alpha val="50000"/>
            </a:srgbClr>
          </a:solidFill>
          <a:ln/>
        </p:spPr>
      </p:sp>
      <p:sp>
        <p:nvSpPr>
          <p:cNvPr id="38" name="Text 32"/>
          <p:cNvSpPr/>
          <p:nvPr/>
        </p:nvSpPr>
        <p:spPr>
          <a:xfrm>
            <a:off x="844470" y="7268527"/>
            <a:ext cx="12937569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Ключевой вывод: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Молодая аудитория 26–30 лет приносит на 10–15% больше выручки благодаря более высокой доле Premium-подписок и лучшему retention</a:t>
            </a:r>
            <a:endParaRPr lang="en-US" sz="1400" dirty="0"/>
          </a:p>
        </p:txBody>
      </p:sp>
      <p:sp>
        <p:nvSpPr>
          <p:cNvPr id="39" name="Shape 33"/>
          <p:cNvSpPr/>
          <p:nvPr/>
        </p:nvSpPr>
        <p:spPr>
          <a:xfrm>
            <a:off x="742950" y="7113389"/>
            <a:ext cx="15240" cy="531019"/>
          </a:xfrm>
          <a:prstGeom prst="rect">
            <a:avLst/>
          </a:prstGeom>
          <a:solidFill>
            <a:srgbClr val="EEE27D"/>
          </a:solidFill>
          <a:ln/>
        </p:spPr>
      </p:sp>
      <p:sp>
        <p:nvSpPr>
          <p:cNvPr id="40" name="Text 12"/>
          <p:cNvSpPr/>
          <p:nvPr/>
        </p:nvSpPr>
        <p:spPr>
          <a:xfrm>
            <a:off x="12268954" y="75634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1328"/>
            <a:ext cx="114796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Возраст решает: кто платит за Premium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0" y="2377083"/>
            <a:ext cx="5625227" cy="283488"/>
          </a:xfrm>
          <a:prstGeom prst="roundRect">
            <a:avLst>
              <a:gd name="adj" fmla="val 12002"/>
            </a:avLst>
          </a:prstGeom>
          <a:solidFill>
            <a:srgbClr val="29394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77083"/>
            <a:ext cx="1799987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89038" y="2377083"/>
            <a:ext cx="58435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32%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21–30 лет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Самая высокая доля Premium-подписок среди всех возрастных групп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6884" y="2377083"/>
            <a:ext cx="5617131" cy="283488"/>
          </a:xfrm>
          <a:prstGeom prst="roundRect">
            <a:avLst>
              <a:gd name="adj" fmla="val 12002"/>
            </a:avLst>
          </a:prstGeom>
          <a:solidFill>
            <a:srgbClr val="29394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377083"/>
            <a:ext cx="1628894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244036" y="2377083"/>
            <a:ext cx="5925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29%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56884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31–40 лет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56884" y="343435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Стабильная аудитория с высокой платёжеспособностью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727138"/>
            <a:ext cx="5659279" cy="283488"/>
          </a:xfrm>
          <a:prstGeom prst="roundRect">
            <a:avLst>
              <a:gd name="adj" fmla="val 12002"/>
            </a:avLst>
          </a:prstGeom>
          <a:solidFill>
            <a:srgbClr val="29394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27138"/>
            <a:ext cx="1527929" cy="2834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623090" y="4727138"/>
            <a:ext cx="55030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27%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29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41–50 лет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93790" y="578441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Зрелая аудитория с устоявшимися предпочтениями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56884" y="4727138"/>
            <a:ext cx="5635228" cy="283488"/>
          </a:xfrm>
          <a:prstGeom prst="roundRect">
            <a:avLst>
              <a:gd name="adj" fmla="val 12002"/>
            </a:avLst>
          </a:prstGeom>
          <a:solidFill>
            <a:srgbClr val="29394E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727138"/>
            <a:ext cx="1352431" cy="2834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3262134" y="4727138"/>
            <a:ext cx="5744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24%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456884" y="529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51+ лет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456884" y="578441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Консервативный сегмент с минимальной долей Premium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93790" y="64024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Вывод: молодёжь 21–30 лет — главная целевая группа для upselling на дорогие тарифы. Разрыв в 8% между младшей и старшей группой критичен для стратегии монетизации.</a:t>
            </a:r>
            <a:endParaRPr lang="en-US" sz="1750" dirty="0"/>
          </a:p>
        </p:txBody>
      </p:sp>
      <p:sp>
        <p:nvSpPr>
          <p:cNvPr id="24" name="Text 12"/>
          <p:cNvSpPr/>
          <p:nvPr/>
        </p:nvSpPr>
        <p:spPr>
          <a:xfrm>
            <a:off x="12268954" y="75634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021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73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География премиальности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0" y="265187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Топ-3 страны по Premium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7292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Франция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— 61% подписчиков на Premium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343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Италия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— 34% Premium-аудитории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394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Испания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— 33% платят больше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6935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США занимают скромное место с </a:t>
            </a:r>
            <a:r>
              <a:rPr lang="en-US" sz="1750" dirty="0">
                <a:solidFill>
                  <a:srgbClr val="000000"/>
                </a:solidFill>
                <a:highlight>
                  <a:srgbClr val="EEE27D"/>
                </a:highlight>
                <a:latin typeface="Raleway" pitchFamily="34" charset="0"/>
                <a:ea typeface="Raleway" pitchFamily="34" charset="-122"/>
                <a:cs typeface="Raleway" pitchFamily="34" charset="-120"/>
              </a:rPr>
              <a:t>27% Premium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— ниже европейских лидеров.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6518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Почему Франция?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330398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Высокая культура потребления контента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10908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Готовность платить за качество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91418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Сильная экономика и покупательская способность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60821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Локализация и эксклюзивный контент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95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6988"/>
            <a:ext cx="5959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Золотая жила Netflix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0" y="2631996"/>
            <a:ext cx="4196358" cy="3147060"/>
          </a:xfrm>
          <a:prstGeom prst="roundRect">
            <a:avLst>
              <a:gd name="adj" fmla="val 1081"/>
            </a:avLst>
          </a:prstGeom>
          <a:solidFill>
            <a:srgbClr val="29394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8588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E27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7770" y="3045857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7660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26–30 лет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20604" y="432744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32% на Premium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482643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Максимальная конверсия в дорогой тариф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631996"/>
            <a:ext cx="4196358" cy="3147060"/>
          </a:xfrm>
          <a:prstGeom prst="roundRect">
            <a:avLst>
              <a:gd name="adj" fmla="val 1081"/>
            </a:avLst>
          </a:prstGeom>
          <a:solidFill>
            <a:srgbClr val="29394E"/>
          </a:solidFill>
          <a:ln/>
        </p:spPr>
      </p:sp>
      <p:sp>
        <p:nvSpPr>
          <p:cNvPr id="10" name="Shape 7"/>
          <p:cNvSpPr/>
          <p:nvPr/>
        </p:nvSpPr>
        <p:spPr>
          <a:xfrm>
            <a:off x="5443776" y="28588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E27D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30942" y="3045857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37660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Высокий LTV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5443776" y="432744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Долгосрочная ценность клиента растёт с возрастом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631996"/>
            <a:ext cx="4196358" cy="3147060"/>
          </a:xfrm>
          <a:prstGeom prst="roundRect">
            <a:avLst>
              <a:gd name="adj" fmla="val 1081"/>
            </a:avLst>
          </a:prstGeom>
          <a:solidFill>
            <a:srgbClr val="29394E"/>
          </a:solidFill>
          <a:ln/>
        </p:spPr>
      </p:sp>
      <p:sp>
        <p:nvSpPr>
          <p:cNvPr id="15" name="Shape 11"/>
          <p:cNvSpPr/>
          <p:nvPr/>
        </p:nvSpPr>
        <p:spPr>
          <a:xfrm>
            <a:off x="9866948" y="28588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E27D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54114" y="3045857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37660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Франция = 61%</a:t>
            </a:r>
            <a:endParaRPr lang="en-US" sz="2650" dirty="0"/>
          </a:p>
        </p:txBody>
      </p:sp>
      <p:sp>
        <p:nvSpPr>
          <p:cNvPr id="18" name="Text 13"/>
          <p:cNvSpPr/>
          <p:nvPr/>
        </p:nvSpPr>
        <p:spPr>
          <a:xfrm>
            <a:off x="9866948" y="432744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Абсолютный лидер по премиальным подпискам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0342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Сочетание молодого возраста и французского рынка даёт максимальную отдачу на инвестиции в привлечение и удержание.</a:t>
            </a:r>
            <a:endParaRPr lang="en-US" sz="1750" dirty="0"/>
          </a:p>
        </p:txBody>
      </p:sp>
      <p:sp>
        <p:nvSpPr>
          <p:cNvPr id="20" name="Text 12"/>
          <p:cNvSpPr/>
          <p:nvPr/>
        </p:nvSpPr>
        <p:spPr>
          <a:xfrm>
            <a:off x="12268954" y="75634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499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5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2022: год взрывного роста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0" y="33862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+127%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41805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Рост подписчиков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62801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 сравнению с 2021 годом — беспрецедентный скачок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3862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+89%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41805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Прирост Premium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526280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Доля дорогих тарифов выросла быстрее базы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38625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41805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Доля в выручке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90847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Premium-подписки обеспечивают почти половину дохода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98610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9256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Потенциал upselling: Basic → Premium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66035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Если перевести 30% Basic на Premium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Прирост выручки: </a:t>
            </a:r>
            <a:r>
              <a:rPr lang="en-US" sz="1750" b="1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+40%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Увеличение среднего чека на пользователя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Снижение оттока за счёт вовлечённости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147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Рост LTV на 25–30% в долгосрочной перспективе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471404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Ключевая стратегия: персонализированные предложения для молодой аудитории и европейских пользователей.</a:t>
            </a:r>
            <a:endParaRPr lang="en-US" sz="1750" dirty="0"/>
          </a:p>
        </p:txBody>
      </p:sp>
      <p:sp>
        <p:nvSpPr>
          <p:cNvPr id="10" name="Text 12"/>
          <p:cNvSpPr/>
          <p:nvPr/>
        </p:nvSpPr>
        <p:spPr>
          <a:xfrm>
            <a:off x="12268954" y="75634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784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033"/>
            <a:ext cx="10325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Инсайты для продуктовых решений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0" y="1808440"/>
            <a:ext cx="6407944" cy="2774156"/>
          </a:xfrm>
          <a:prstGeom prst="roundRect">
            <a:avLst>
              <a:gd name="adj" fmla="val 1226"/>
            </a:avLst>
          </a:prstGeom>
          <a:solidFill>
            <a:srgbClr val="0A1A2F"/>
          </a:solidFill>
          <a:ln w="30480">
            <a:solidFill>
              <a:srgbClr val="42526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1838920"/>
            <a:ext cx="6346984" cy="680442"/>
          </a:xfrm>
          <a:prstGeom prst="rect">
            <a:avLst/>
          </a:prstGeom>
          <a:solidFill>
            <a:srgbClr val="29394E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1966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Фокус на молодёжь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Сегмент 21–30 лет — главная целевая группа для Premium. Разрабатывайте фичи и контент под их интересы.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1808440"/>
            <a:ext cx="6408063" cy="2774156"/>
          </a:xfrm>
          <a:prstGeom prst="roundRect">
            <a:avLst>
              <a:gd name="adj" fmla="val 1226"/>
            </a:avLst>
          </a:prstGeom>
          <a:solidFill>
            <a:srgbClr val="0A1A2F"/>
          </a:solidFill>
          <a:ln w="30480">
            <a:solidFill>
              <a:srgbClr val="42526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9027" y="1838920"/>
            <a:ext cx="6347103" cy="680442"/>
          </a:xfrm>
          <a:prstGeom prst="rect">
            <a:avLst/>
          </a:prstGeom>
          <a:solidFill>
            <a:srgbClr val="29394E"/>
          </a:solidFill>
          <a:ln/>
        </p:spPr>
      </p:sp>
      <p:sp>
        <p:nvSpPr>
          <p:cNvPr id="10" name="Text 8"/>
          <p:cNvSpPr/>
          <p:nvPr/>
        </p:nvSpPr>
        <p:spPr>
          <a:xfrm>
            <a:off x="10462498" y="1966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85842" y="2746177"/>
            <a:ext cx="3642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Локализация для Европы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Франция, Италия, Испания показывают высокую готовность платить. Инвестируйте в локальный контент и маркетинг.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09411"/>
            <a:ext cx="6407944" cy="2774156"/>
          </a:xfrm>
          <a:prstGeom prst="roundRect">
            <a:avLst>
              <a:gd name="adj" fmla="val 1226"/>
            </a:avLst>
          </a:prstGeom>
          <a:solidFill>
            <a:srgbClr val="0A1A2F"/>
          </a:solidFill>
          <a:ln w="30480">
            <a:solidFill>
              <a:srgbClr val="42526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4270" y="4839891"/>
            <a:ext cx="6346984" cy="680442"/>
          </a:xfrm>
          <a:prstGeom prst="rect">
            <a:avLst/>
          </a:prstGeom>
          <a:solidFill>
            <a:srgbClr val="29394E"/>
          </a:solidFill>
          <a:ln/>
        </p:spPr>
      </p:sp>
      <p:sp>
        <p:nvSpPr>
          <p:cNvPr id="15" name="Text 13"/>
          <p:cNvSpPr/>
          <p:nvPr/>
        </p:nvSpPr>
        <p:spPr>
          <a:xfrm>
            <a:off x="3827621" y="49674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51084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Upselling-механики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23756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Внедрите триггеры для перехода с Basic на Premium: пробные периоды, эксклюзивный контент, family-планы.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809411"/>
            <a:ext cx="6408063" cy="2774156"/>
          </a:xfrm>
          <a:prstGeom prst="roundRect">
            <a:avLst>
              <a:gd name="adj" fmla="val 1226"/>
            </a:avLst>
          </a:prstGeom>
          <a:solidFill>
            <a:srgbClr val="0A1A2F"/>
          </a:solidFill>
          <a:ln w="30480">
            <a:solidFill>
              <a:srgbClr val="42526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9027" y="4839891"/>
            <a:ext cx="6347103" cy="680442"/>
          </a:xfrm>
          <a:prstGeom prst="rect">
            <a:avLst/>
          </a:prstGeom>
          <a:solidFill>
            <a:srgbClr val="29394E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2498" y="49674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5842" y="5747147"/>
            <a:ext cx="3891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Удержание через ценность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23756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Покажите разницу между тарифами через UX: качество видео, одновременные экраны, офлайн-режим.</a:t>
            </a:r>
            <a:endParaRPr lang="en-US" sz="1750" dirty="0"/>
          </a:p>
        </p:txBody>
      </p:sp>
      <p:sp>
        <p:nvSpPr>
          <p:cNvPr id="23" name="Text 12"/>
          <p:cNvSpPr/>
          <p:nvPr/>
        </p:nvSpPr>
        <p:spPr>
          <a:xfrm>
            <a:off x="12268954" y="7747000"/>
            <a:ext cx="2348746" cy="469900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3786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0357"/>
            <a:ext cx="643199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Визуализация главного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3790" y="1792010"/>
            <a:ext cx="7556421" cy="1248966"/>
          </a:xfrm>
          <a:prstGeom prst="roundRect">
            <a:avLst>
              <a:gd name="adj" fmla="val 2588"/>
            </a:avLst>
          </a:prstGeom>
          <a:solidFill>
            <a:srgbClr val="EEE27D"/>
          </a:solidFill>
          <a:ln/>
        </p:spPr>
      </p:sp>
      <p:sp>
        <p:nvSpPr>
          <p:cNvPr id="5" name="Text 2"/>
          <p:cNvSpPr/>
          <p:nvPr/>
        </p:nvSpPr>
        <p:spPr>
          <a:xfrm>
            <a:off x="1009174" y="2007394"/>
            <a:ext cx="330350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🎯 Самая ценная группа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09174" y="2480786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26–30 лет: 32% Premium + максимальный LTV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93790" y="3256359"/>
            <a:ext cx="7556421" cy="1248966"/>
          </a:xfrm>
          <a:prstGeom prst="roundRect">
            <a:avLst>
              <a:gd name="adj" fmla="val 2588"/>
            </a:avLst>
          </a:prstGeom>
          <a:solidFill>
            <a:srgbClr val="EEE27D"/>
          </a:solidFill>
          <a:ln/>
        </p:spPr>
      </p:sp>
      <p:sp>
        <p:nvSpPr>
          <p:cNvPr id="8" name="Text 5"/>
          <p:cNvSpPr/>
          <p:nvPr/>
        </p:nvSpPr>
        <p:spPr>
          <a:xfrm>
            <a:off x="1009174" y="3471743"/>
            <a:ext cx="2893576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🇫🇷 Франция — лидер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09174" y="3945136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61% подписчиков платят за Premium-тариф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93790" y="4720709"/>
            <a:ext cx="7556421" cy="1248966"/>
          </a:xfrm>
          <a:prstGeom prst="roundRect">
            <a:avLst>
              <a:gd name="adj" fmla="val 2588"/>
            </a:avLst>
          </a:prstGeom>
          <a:solidFill>
            <a:srgbClr val="EEE27D"/>
          </a:solidFill>
          <a:ln/>
        </p:spPr>
      </p:sp>
      <p:sp>
        <p:nvSpPr>
          <p:cNvPr id="11" name="Text 8"/>
          <p:cNvSpPr/>
          <p:nvPr/>
        </p:nvSpPr>
        <p:spPr>
          <a:xfrm>
            <a:off x="1009174" y="4936093"/>
            <a:ext cx="3213616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📈 2022 — год прорыва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09174" y="5409486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Взрывной рост базы и доли Premium-подписок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93790" y="6185059"/>
            <a:ext cx="7556421" cy="1248966"/>
          </a:xfrm>
          <a:prstGeom prst="roundRect">
            <a:avLst>
              <a:gd name="adj" fmla="val 2588"/>
            </a:avLst>
          </a:prstGeom>
          <a:solidFill>
            <a:srgbClr val="EEE27D"/>
          </a:solidFill>
          <a:ln/>
        </p:spPr>
      </p:sp>
      <p:sp>
        <p:nvSpPr>
          <p:cNvPr id="14" name="Text 11"/>
          <p:cNvSpPr/>
          <p:nvPr/>
        </p:nvSpPr>
        <p:spPr>
          <a:xfrm>
            <a:off x="1009174" y="6400443"/>
            <a:ext cx="269355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💰 Потенциал +40%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09174" y="6873835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Upselling Basic → Premium может удвоить выручку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870161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9808"/>
            <a:ext cx="13042821" cy="2977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800"/>
              </a:lnSpc>
              <a:buNone/>
            </a:pPr>
            <a:r>
              <a:rPr lang="en-US" sz="6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Молодые пользователи из Франции на Premium-тарифе — главная золотая жила Netflix</a:t>
            </a:r>
            <a:endParaRPr lang="en-US" sz="6250" dirty="0"/>
          </a:p>
        </p:txBody>
      </p:sp>
      <p:sp>
        <p:nvSpPr>
          <p:cNvPr id="4" name="Shape 1"/>
          <p:cNvSpPr/>
          <p:nvPr/>
        </p:nvSpPr>
        <p:spPr>
          <a:xfrm>
            <a:off x="793790" y="6524434"/>
            <a:ext cx="13042821" cy="27384"/>
          </a:xfrm>
          <a:prstGeom prst="rect">
            <a:avLst/>
          </a:prstGeom>
          <a:solidFill>
            <a:srgbClr val="CFCBBF">
              <a:alpha val="5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730365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Готов обсуждать, как применить эти инсайты в вашем продукте и построить стратегию монетизации </a:t>
            </a:r>
            <a:r>
              <a:rPr lang="en-US" sz="12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</a:t>
            </a: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ru-RU" sz="12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полученных </a:t>
            </a:r>
            <a:r>
              <a:rPr lang="en-US" sz="12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данных</a:t>
            </a:r>
            <a:r>
              <a:rPr lang="en-US" sz="12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250" dirty="0"/>
          </a:p>
        </p:txBody>
      </p:sp>
      <p:sp>
        <p:nvSpPr>
          <p:cNvPr id="6" name="Text 12"/>
          <p:cNvSpPr/>
          <p:nvPr/>
        </p:nvSpPr>
        <p:spPr>
          <a:xfrm>
            <a:off x="12268954" y="75634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9895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9499"/>
            <a:ext cx="49664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Спасибо за внимание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5666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Analyst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| SQL | Python | Tableau | Power BI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335224"/>
            <a:ext cx="7556421" cy="35957"/>
          </a:xfrm>
          <a:prstGeom prst="rect">
            <a:avLst/>
          </a:prstGeom>
          <a:solidFill>
            <a:srgbClr val="CFCBBF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280190" y="53849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Готов к тестовому заданию и собеседованию</a:t>
            </a:r>
            <a:endParaRPr lang="en-US" sz="1750" dirty="0"/>
          </a:p>
        </p:txBody>
      </p:sp>
      <p:sp>
        <p:nvSpPr>
          <p:cNvPr id="8" name="Text 12"/>
          <p:cNvSpPr/>
          <p:nvPr/>
        </p:nvSpPr>
        <p:spPr>
          <a:xfrm>
            <a:off x="12268954" y="75634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6280189" y="4104683"/>
            <a:ext cx="7556421" cy="1163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📧 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drobeng68@gmail.com |</a:t>
            </a:r>
            <a:endParaRPr lang="ru-RU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💼 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LinkedIn:                            | </a:t>
            </a:r>
            <a:endParaRPr lang="ru-RU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💻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GitHub: https://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github.com/JohnDroben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65227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658"/>
            <a:ext cx="69973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Хронология роста платформы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303770" y="1623536"/>
            <a:ext cx="22860" cy="5417939"/>
          </a:xfrm>
          <a:prstGeom prst="roundRect">
            <a:avLst>
              <a:gd name="adj" fmla="val 119070"/>
            </a:avLst>
          </a:prstGeom>
          <a:solidFill>
            <a:srgbClr val="425267"/>
          </a:solidFill>
          <a:ln/>
        </p:spPr>
      </p:sp>
      <p:sp>
        <p:nvSpPr>
          <p:cNvPr id="4" name="Shape 2"/>
          <p:cNvSpPr/>
          <p:nvPr/>
        </p:nvSpPr>
        <p:spPr>
          <a:xfrm>
            <a:off x="6975158" y="1816179"/>
            <a:ext cx="362903" cy="22860"/>
          </a:xfrm>
          <a:prstGeom prst="roundRect">
            <a:avLst>
              <a:gd name="adj" fmla="val 119070"/>
            </a:avLst>
          </a:prstGeom>
          <a:solidFill>
            <a:srgbClr val="42526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56" y="1759565"/>
            <a:ext cx="136088" cy="1360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321135" y="168580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Сентябрь 2021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2078117"/>
            <a:ext cx="579560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Начало сбора данных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292340" y="2904887"/>
            <a:ext cx="362903" cy="22860"/>
          </a:xfrm>
          <a:prstGeom prst="roundRect">
            <a:avLst>
              <a:gd name="adj" fmla="val 119070"/>
            </a:avLst>
          </a:prstGeom>
          <a:solidFill>
            <a:srgbClr val="425267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56" y="2848273"/>
            <a:ext cx="136088" cy="1360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041005" y="27745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Июль 2022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041005" y="3166824"/>
            <a:ext cx="579560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Первая волна роста — 400+ новых пользователей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975158" y="3843218"/>
            <a:ext cx="362903" cy="22860"/>
          </a:xfrm>
          <a:prstGeom prst="roundRect">
            <a:avLst>
              <a:gd name="adj" fmla="val 119070"/>
            </a:avLst>
          </a:prstGeom>
          <a:solidFill>
            <a:srgbClr val="42526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56" y="3786604"/>
            <a:ext cx="136088" cy="1360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321135" y="371284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Октябрь 2022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105156"/>
            <a:ext cx="579560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Пик активности — 521 новый пользователь за месяц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7292340" y="4781669"/>
            <a:ext cx="362903" cy="22860"/>
          </a:xfrm>
          <a:prstGeom prst="roundRect">
            <a:avLst>
              <a:gd name="adj" fmla="val 119070"/>
            </a:avLst>
          </a:prstGeom>
          <a:solidFill>
            <a:srgbClr val="425267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56" y="4725055"/>
            <a:ext cx="136088" cy="1360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041005" y="465129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Январь 2023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8041005" y="5043607"/>
            <a:ext cx="579560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Стабилизация базы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6975158" y="5720120"/>
            <a:ext cx="362903" cy="22860"/>
          </a:xfrm>
          <a:prstGeom prst="roundRect">
            <a:avLst>
              <a:gd name="adj" fmla="val 119070"/>
            </a:avLst>
          </a:prstGeom>
          <a:solidFill>
            <a:srgbClr val="425267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156" y="5663505"/>
            <a:ext cx="136088" cy="13608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321135" y="558974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Июль 2023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93790" y="5982057"/>
            <a:ext cx="579560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Завершение периода анализа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793790" y="724554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2022 год стал переломным — взрывной рост пользовательской базы превысил все прогнозы предыдущего года</a:t>
            </a:r>
            <a:endParaRPr lang="en-US" sz="1400" dirty="0"/>
          </a:p>
        </p:txBody>
      </p:sp>
      <p:sp>
        <p:nvSpPr>
          <p:cNvPr id="25" name="Text 12"/>
          <p:cNvSpPr/>
          <p:nvPr/>
        </p:nvSpPr>
        <p:spPr>
          <a:xfrm>
            <a:off x="12281654" y="7553841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9590" y="549473"/>
            <a:ext cx="755106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Ключевые показатели анализа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0" y="1994654"/>
            <a:ext cx="235815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2500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793790" y="2871668"/>
            <a:ext cx="23581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Пользователей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93790" y="3288506"/>
            <a:ext cx="235815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Проанализировано активных аккаунтов за двухлетний период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392924" y="1994654"/>
            <a:ext cx="235815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$338K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3392924" y="2871668"/>
            <a:ext cx="23581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Lifetime Revenue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3392924" y="3288506"/>
            <a:ext cx="235815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Совокупная выручка от всей пользовательской базы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5992058" y="1994654"/>
            <a:ext cx="235815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38.8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5992058" y="2871668"/>
            <a:ext cx="23581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Средний возраст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992058" y="3288506"/>
            <a:ext cx="235815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Демографический профиль типичного пользователя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92924" y="4695468"/>
            <a:ext cx="235815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50.3%</a:t>
            </a:r>
            <a:endParaRPr lang="en-US" sz="5000" dirty="0"/>
          </a:p>
        </p:txBody>
      </p:sp>
      <p:sp>
        <p:nvSpPr>
          <p:cNvPr id="14" name="Text 11"/>
          <p:cNvSpPr/>
          <p:nvPr/>
        </p:nvSpPr>
        <p:spPr>
          <a:xfrm>
            <a:off x="3392924" y="5572482"/>
            <a:ext cx="23581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Женщины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3392924" y="5989320"/>
            <a:ext cx="235815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Гендерное распределение аудитории практически равномерное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884"/>
            <a:ext cx="9575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Возрастная структура аудитории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357782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193852" y="608790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A6F10"/>
          </a:solidFill>
          <a:ln/>
        </p:spPr>
      </p:sp>
      <p:sp>
        <p:nvSpPr>
          <p:cNvPr id="5" name="Text 2"/>
          <p:cNvSpPr/>
          <p:nvPr/>
        </p:nvSpPr>
        <p:spPr>
          <a:xfrm>
            <a:off x="3481626" y="6087904"/>
            <a:ext cx="103810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Мужчины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08790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E8D84F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087904"/>
            <a:ext cx="108870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Женщины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504900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Зрелые миллениалы и Gen X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959096" y="3559135"/>
            <a:ext cx="520140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Самая широкая возрастная группа — 31–44 года. Это экономически активная аудитория с устойчивыми потребительскими привычками.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5214818"/>
            <a:ext cx="504900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Женщины немного преобладают в младших возрастных категориях, мужчины — в старших.</a:t>
            </a:r>
            <a:endParaRPr lang="en-US" sz="1750" dirty="0"/>
          </a:p>
        </p:txBody>
      </p:sp>
      <p:sp>
        <p:nvSpPr>
          <p:cNvPr id="11" name="Text 12"/>
          <p:cNvSpPr/>
          <p:nvPr/>
        </p:nvSpPr>
        <p:spPr>
          <a:xfrm>
            <a:off x="12268954" y="75634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28796"/>
            <a:ext cx="565177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Универсальность устройств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21869"/>
            <a:ext cx="9129951" cy="492335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222421" y="657570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443D09"/>
          </a:solidFill>
          <a:ln/>
        </p:spPr>
      </p:sp>
      <p:sp>
        <p:nvSpPr>
          <p:cNvPr id="5" name="Text 2"/>
          <p:cNvSpPr/>
          <p:nvPr/>
        </p:nvSpPr>
        <p:spPr>
          <a:xfrm>
            <a:off x="2442091" y="6575703"/>
            <a:ext cx="519827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Laptop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3861792" y="657570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9E8F15"/>
          </a:solidFill>
          <a:ln/>
        </p:spPr>
      </p:sp>
      <p:sp>
        <p:nvSpPr>
          <p:cNvPr id="7" name="Text 4"/>
          <p:cNvSpPr/>
          <p:nvPr/>
        </p:nvSpPr>
        <p:spPr>
          <a:xfrm>
            <a:off x="4081463" y="6575703"/>
            <a:ext cx="453509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Tablet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955030" y="657570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E4D234"/>
          </a:solidFill>
          <a:ln/>
        </p:spPr>
      </p:sp>
      <p:sp>
        <p:nvSpPr>
          <p:cNvPr id="9" name="Text 6"/>
          <p:cNvSpPr/>
          <p:nvPr/>
        </p:nvSpPr>
        <p:spPr>
          <a:xfrm>
            <a:off x="6174700" y="6575703"/>
            <a:ext cx="908209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Smartphone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755493" y="6575703"/>
            <a:ext cx="158710" cy="158710"/>
          </a:xfrm>
          <a:prstGeom prst="roundRect">
            <a:avLst>
              <a:gd name="adj" fmla="val 11523"/>
            </a:avLst>
          </a:prstGeom>
          <a:solidFill>
            <a:srgbClr val="F0E68E"/>
          </a:solidFill>
          <a:ln/>
        </p:spPr>
      </p:sp>
      <p:sp>
        <p:nvSpPr>
          <p:cNvPr id="11" name="Text 8"/>
          <p:cNvSpPr/>
          <p:nvPr/>
        </p:nvSpPr>
        <p:spPr>
          <a:xfrm>
            <a:off x="7975163" y="6575703"/>
            <a:ext cx="678061" cy="158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TV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93789" y="7027426"/>
            <a:ext cx="130428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Почти идеально равномерное распределение по всем типам устройств подтверждает кросс-платформенную стратегию Netflix — пользователи смотрят контент везде и всегда</a:t>
            </a:r>
            <a:endParaRPr lang="en-US" sz="1400" dirty="0"/>
          </a:p>
        </p:txBody>
      </p:sp>
      <p:sp>
        <p:nvSpPr>
          <p:cNvPr id="13" name="Text 12"/>
          <p:cNvSpPr/>
          <p:nvPr/>
        </p:nvSpPr>
        <p:spPr>
          <a:xfrm>
            <a:off x="12268954" y="75634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3104"/>
            <a:ext cx="5843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Структура подписок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96095"/>
            <a:ext cx="5564862" cy="285892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701403" y="498550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43D09"/>
          </a:solidFill>
          <a:ln/>
        </p:spPr>
      </p:sp>
      <p:sp>
        <p:nvSpPr>
          <p:cNvPr id="5" name="Text 2"/>
          <p:cNvSpPr/>
          <p:nvPr/>
        </p:nvSpPr>
        <p:spPr>
          <a:xfrm>
            <a:off x="1989177" y="4985504"/>
            <a:ext cx="55792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Basic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957632" y="498550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CAB19"/>
          </a:solidFill>
          <a:ln/>
        </p:spPr>
      </p:sp>
      <p:sp>
        <p:nvSpPr>
          <p:cNvPr id="7" name="Text 4"/>
          <p:cNvSpPr/>
          <p:nvPr/>
        </p:nvSpPr>
        <p:spPr>
          <a:xfrm>
            <a:off x="3245406" y="4985504"/>
            <a:ext cx="94928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Standard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05218" y="498550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ECDF70"/>
          </a:solidFill>
          <a:ln/>
        </p:spPr>
      </p:sp>
      <p:sp>
        <p:nvSpPr>
          <p:cNvPr id="9" name="Text 6"/>
          <p:cNvSpPr/>
          <p:nvPr/>
        </p:nvSpPr>
        <p:spPr>
          <a:xfrm>
            <a:off x="4892993" y="4985504"/>
            <a:ext cx="9508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Premium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919674" y="2067758"/>
            <a:ext cx="6924437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29%</a:t>
            </a:r>
            <a:endParaRPr lang="en-US" sz="13350" dirty="0"/>
          </a:p>
        </p:txBody>
      </p:sp>
      <p:sp>
        <p:nvSpPr>
          <p:cNvPr id="11" name="Text 8"/>
          <p:cNvSpPr/>
          <p:nvPr/>
        </p:nvSpPr>
        <p:spPr>
          <a:xfrm>
            <a:off x="6919674" y="4421029"/>
            <a:ext cx="49441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Premium-подписчики</a:t>
            </a:r>
            <a:endParaRPr lang="en-US" sz="3550" dirty="0"/>
          </a:p>
        </p:txBody>
      </p:sp>
      <p:sp>
        <p:nvSpPr>
          <p:cNvPr id="12" name="Text 9"/>
          <p:cNvSpPr/>
          <p:nvPr/>
        </p:nvSpPr>
        <p:spPr>
          <a:xfrm>
            <a:off x="6919674" y="5214818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Каждый третий пользователь готов платить за максимальное качество контента. Это высокий показатель монетизации аудитории.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919674" y="6507599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40% остаются на базовом тарифе — потенциал для upselling стратегий.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2268954" y="75634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89121"/>
            <a:ext cx="633257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География пользователей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3790" y="1633180"/>
            <a:ext cx="7556421" cy="1110734"/>
          </a:xfrm>
          <a:prstGeom prst="roundRect">
            <a:avLst>
              <a:gd name="adj" fmla="val 2604"/>
            </a:avLst>
          </a:prstGeom>
          <a:solidFill>
            <a:srgbClr val="29394E"/>
          </a:solidFill>
          <a:ln/>
        </p:spPr>
      </p:sp>
      <p:sp>
        <p:nvSpPr>
          <p:cNvPr id="5" name="Text 2"/>
          <p:cNvSpPr/>
          <p:nvPr/>
        </p:nvSpPr>
        <p:spPr>
          <a:xfrm>
            <a:off x="986552" y="182594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США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86552" y="2242780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451 пользователь — 18% базы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93790" y="2936677"/>
            <a:ext cx="7556421" cy="1110734"/>
          </a:xfrm>
          <a:prstGeom prst="roundRect">
            <a:avLst>
              <a:gd name="adj" fmla="val 2604"/>
            </a:avLst>
          </a:prstGeom>
          <a:solidFill>
            <a:srgbClr val="29394E"/>
          </a:solidFill>
          <a:ln/>
        </p:spPr>
      </p:sp>
      <p:sp>
        <p:nvSpPr>
          <p:cNvPr id="8" name="Text 5"/>
          <p:cNvSpPr/>
          <p:nvPr/>
        </p:nvSpPr>
        <p:spPr>
          <a:xfrm>
            <a:off x="986552" y="312943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Испания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86552" y="3546277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451 пользователь — 18% базы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93790" y="4240173"/>
            <a:ext cx="7556421" cy="1110734"/>
          </a:xfrm>
          <a:prstGeom prst="roundRect">
            <a:avLst>
              <a:gd name="adj" fmla="val 2604"/>
            </a:avLst>
          </a:prstGeom>
          <a:solidFill>
            <a:srgbClr val="29394E"/>
          </a:solidFill>
          <a:ln/>
        </p:spPr>
      </p:sp>
      <p:sp>
        <p:nvSpPr>
          <p:cNvPr id="11" name="Text 8"/>
          <p:cNvSpPr/>
          <p:nvPr/>
        </p:nvSpPr>
        <p:spPr>
          <a:xfrm>
            <a:off x="986552" y="443293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Канада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86552" y="4849773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280 пользователей — сильное присутствие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3790" y="5543669"/>
            <a:ext cx="7556421" cy="1110734"/>
          </a:xfrm>
          <a:prstGeom prst="roundRect">
            <a:avLst>
              <a:gd name="adj" fmla="val 2604"/>
            </a:avLst>
          </a:prstGeom>
          <a:solidFill>
            <a:srgbClr val="29394E"/>
          </a:solidFill>
          <a:ln/>
        </p:spPr>
      </p:sp>
      <p:sp>
        <p:nvSpPr>
          <p:cNvPr id="14" name="Text 11"/>
          <p:cNvSpPr/>
          <p:nvPr/>
        </p:nvSpPr>
        <p:spPr>
          <a:xfrm>
            <a:off x="986552" y="573643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Европа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86552" y="6153269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Франция, Италия, Германия — ключевые рынки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93790" y="6871216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EEE27D"/>
                </a:highlight>
                <a:latin typeface="Raleway" pitchFamily="34" charset="0"/>
                <a:ea typeface="Raleway" pitchFamily="34" charset="-122"/>
                <a:cs typeface="Raleway" pitchFamily="34" charset="-120"/>
              </a:rPr>
              <a:t>США + Испания = 36% всей пользовательской базы</a:t>
            </a: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— два доминирующих рынка с практически идентичным размером аудитории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4570" y="492720"/>
            <a:ext cx="6321623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Динамика роста пользователей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1428036"/>
            <a:ext cx="9137094" cy="511671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88670" y="6722150"/>
            <a:ext cx="13053060" cy="922615"/>
          </a:xfrm>
          <a:prstGeom prst="roundRect">
            <a:avLst>
              <a:gd name="adj" fmla="val 2565"/>
            </a:avLst>
          </a:prstGeom>
          <a:solidFill>
            <a:srgbClr val="443D09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09" y="6956465"/>
            <a:ext cx="197168" cy="1576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1115" y="6919198"/>
            <a:ext cx="123829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Октябрь 2022 — пик активности:</a:t>
            </a:r>
            <a:r>
              <a:rPr lang="en-US" sz="12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521 новый пользователь за один месяц. Рост в 10 раз по сравнению с началом 2021 года демонстрирует успешность маркетинговых кампаний и вирусного контента</a:t>
            </a:r>
            <a:endParaRPr lang="en-US" sz="1200" dirty="0"/>
          </a:p>
        </p:txBody>
      </p:sp>
      <p:sp>
        <p:nvSpPr>
          <p:cNvPr id="7" name="Text 12"/>
          <p:cNvSpPr/>
          <p:nvPr/>
        </p:nvSpPr>
        <p:spPr>
          <a:xfrm>
            <a:off x="12268954" y="7644765"/>
            <a:ext cx="2348746" cy="57213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88883"/>
            <a:ext cx="630424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Кумулятивная выручка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552575" y="3246120"/>
            <a:ext cx="2650331" cy="53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$338K</a:t>
            </a:r>
            <a:endParaRPr lang="en-US" sz="4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05" y="1899404"/>
            <a:ext cx="3232190" cy="32321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1025" y="54007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Общая выручка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5866567"/>
            <a:ext cx="41680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За двухлетний период наблюдений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989915" y="3246120"/>
            <a:ext cx="2650331" cy="53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$135</a:t>
            </a:r>
            <a:endParaRPr lang="en-US" sz="4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46" y="1899404"/>
            <a:ext cx="3232190" cy="32321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68365" y="54007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Средний LTV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31130" y="5866567"/>
            <a:ext cx="41680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Lifetime Value на одного пользователя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0427256" y="3246120"/>
            <a:ext cx="2650331" cy="53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85%</a:t>
            </a:r>
            <a:endParaRPr lang="en-US" sz="42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386" y="1899404"/>
            <a:ext cx="3232190" cy="323219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05705" y="54007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Retention Rate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668470" y="5866567"/>
            <a:ext cx="41681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Пользователи продолжают активные подписки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793790" y="6798588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Водопад выручки показывает устойчивый рост с минимальным оттоком. </a:t>
            </a:r>
            <a:endParaRPr lang="en-US" sz="16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Основной</a:t>
            </a:r>
            <a:r>
              <a:rPr lang="en-US" sz="16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50" dirty="0" err="1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прирост</a:t>
            </a:r>
            <a:r>
              <a:rPr lang="en-US" sz="16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пришёлся на период </a:t>
            </a:r>
            <a:r>
              <a:rPr lang="en-US" sz="1650" b="1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июль-декабрь 2022 года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когда новые подписки генерировали максимальный revenue.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12268954" y="7563485"/>
            <a:ext cx="2348746" cy="653415"/>
          </a:xfrm>
          <a:prstGeom prst="rect">
            <a:avLst/>
          </a:prstGeom>
          <a:solidFill>
            <a:srgbClr val="001132"/>
          </a:solidFill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936</Words>
  <Application>Microsoft Office PowerPoint</Application>
  <PresentationFormat>Произвольный</PresentationFormat>
  <Paragraphs>198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Prata</vt:lpstr>
      <vt:lpstr>Calibri</vt:lpstr>
      <vt:lpstr>Raleway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Георгий Tujhjd</dc:creator>
  <cp:lastModifiedBy>Георгий Tujhjd</cp:lastModifiedBy>
  <cp:revision>8</cp:revision>
  <dcterms:created xsi:type="dcterms:W3CDTF">2025-12-03T06:24:41Z</dcterms:created>
  <dcterms:modified xsi:type="dcterms:W3CDTF">2025-12-03T13:46:09Z</dcterms:modified>
</cp:coreProperties>
</file>